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707" r:id="rId1"/>
  </p:sldMasterIdLst>
  <p:notesMasterIdLst>
    <p:notesMasterId r:id="rId19"/>
  </p:notesMasterIdLst>
  <p:sldIdLst>
    <p:sldId id="256" r:id="rId2"/>
    <p:sldId id="257" r:id="rId3"/>
    <p:sldId id="271" r:id="rId4"/>
    <p:sldId id="274" r:id="rId5"/>
    <p:sldId id="273" r:id="rId6"/>
    <p:sldId id="275" r:id="rId7"/>
    <p:sldId id="270" r:id="rId8"/>
    <p:sldId id="261" r:id="rId9"/>
    <p:sldId id="277" r:id="rId10"/>
    <p:sldId id="276" r:id="rId11"/>
    <p:sldId id="269" r:id="rId12"/>
    <p:sldId id="262" r:id="rId13"/>
    <p:sldId id="263" r:id="rId14"/>
    <p:sldId id="264" r:id="rId15"/>
    <p:sldId id="265" r:id="rId16"/>
    <p:sldId id="266" r:id="rId17"/>
    <p:sldId id="267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446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65"/>
    <p:restoredTop sz="95204"/>
  </p:normalViewPr>
  <p:slideViewPr>
    <p:cSldViewPr snapToGrid="0" snapToObjects="1" showGuides="1">
      <p:cViewPr varScale="1">
        <p:scale>
          <a:sx n="96" d="100"/>
          <a:sy n="96" d="100"/>
        </p:scale>
        <p:origin x="760" y="176"/>
      </p:cViewPr>
      <p:guideLst>
        <p:guide orient="horz" pos="2160"/>
        <p:guide pos="446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557949-3BA8-AD49-9DC8-BF90E8CED2FA}" type="datetimeFigureOut">
              <a:rPr lang="en-US" smtClean="0"/>
              <a:t>4/16/20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89900E-2C57-B841-B054-59900712C6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4730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4400">
                <a:solidFill>
                  <a:srgbClr val="262626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52A306-AAF6-1F48-9BA4-83CE8B623438}" type="datetime1">
              <a:rPr lang="en-US" smtClean="0"/>
              <a:t>4/16/20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91915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C33B2-CA18-6C4E-9B18-DBDD86DF296C}" type="datetime1">
              <a:rPr lang="en-US" smtClean="0"/>
              <a:t>4/16/20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44947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15E90-F385-A749-A049-F2FBC951D26C}" type="datetime1">
              <a:rPr lang="en-US" smtClean="0"/>
              <a:t>4/16/20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81082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26F83-7AD8-2A45-8A36-D71B85C07937}" type="datetime1">
              <a:rPr lang="en-US" smtClean="0"/>
              <a:t>4/16/20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45539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4400">
                <a:solidFill>
                  <a:srgbClr val="262626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B85ABF-FB93-EF44-9EFA-5DDF20CAD3C5}" type="datetime1">
              <a:rPr lang="en-US" smtClean="0"/>
              <a:t>4/16/20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64211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638044"/>
            <a:ext cx="4786883" cy="310198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786367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497E4-EEE2-C64E-9B06-6F73616A1EAC}" type="datetime1">
              <a:rPr lang="en-US" smtClean="0"/>
              <a:t>4/16/20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37597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313433"/>
            <a:ext cx="4786884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6800" y="3143250"/>
            <a:ext cx="4786884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767576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786366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1187B1-6792-A54A-87E0-B8C93A9D9469}" type="datetime1">
              <a:rPr lang="en-US" smtClean="0"/>
              <a:t>4/16/20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95054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82C97-48E2-EE4A-AC44-B5E03F98266B}" type="datetime1">
              <a:rPr lang="en-US" smtClean="0"/>
              <a:t>4/16/20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17492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48FEA-C2BD-C847-B35C-8131D9853AE1}" type="datetime1">
              <a:rPr lang="en-US" smtClean="0"/>
              <a:t>4/16/20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06162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4000">
                <a:solidFill>
                  <a:srgbClr val="262626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24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7E1D5-804A-C847-A39A-1400E3D498E8}" type="datetime1">
              <a:rPr lang="en-US" smtClean="0"/>
              <a:t>4/16/20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45767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5E04B106-08B7-7B4E-869D-F78632B46443}" type="datetime1">
              <a:rPr lang="en-US" smtClean="0"/>
              <a:t>4/16/20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08866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1066800" y="567126"/>
            <a:ext cx="10057882" cy="758091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80592"/>
            <a:ext cx="10057882" cy="36594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4BB7096E-EDA9-4C46-977C-2D801E477101}" type="datetime1">
              <a:rPr lang="en-US" smtClean="0"/>
              <a:t>4/16/20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33779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2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FA786-41FA-2F48-95FA-994FEBEC27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0200" y="2252870"/>
            <a:ext cx="8991600" cy="2099674"/>
          </a:xfrm>
        </p:spPr>
        <p:txBody>
          <a:bodyPr>
            <a:normAutofit/>
          </a:bodyPr>
          <a:lstStyle/>
          <a:p>
            <a:r>
              <a:rPr lang="en-US" sz="6000" dirty="0"/>
              <a:t>Not blockbusters,</a:t>
            </a:r>
            <a:br>
              <a:rPr lang="en-US" sz="6000" dirty="0"/>
            </a:br>
            <a:r>
              <a:rPr lang="en-US" sz="6000" dirty="0"/>
              <a:t>Still Hollywood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7A6F75-3BFD-674B-A747-EE378CAB15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95194" y="4471812"/>
            <a:ext cx="6801612" cy="1239894"/>
          </a:xfrm>
        </p:spPr>
        <p:txBody>
          <a:bodyPr/>
          <a:lstStyle/>
          <a:p>
            <a:r>
              <a:rPr lang="en-US" dirty="0"/>
              <a:t>Jonathan Chu</a:t>
            </a:r>
          </a:p>
        </p:txBody>
      </p:sp>
    </p:spTree>
    <p:extLst>
      <p:ext uri="{BB962C8B-B14F-4D97-AF65-F5344CB8AC3E}">
        <p14:creationId xmlns:p14="http://schemas.microsoft.com/office/powerpoint/2010/main" val="39625666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97EA22-5B0A-2A42-AAB5-BBEE2D1BE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LASSO &amp; Ridge regressions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DEC0420-E78B-E44B-9B77-60E233AF96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210302" y="2152960"/>
            <a:ext cx="4914900" cy="35687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639105-7D63-6A44-85B7-CC78F241E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10</a:t>
            </a:fld>
            <a:endParaRPr lang="en-US" dirty="0"/>
          </a:p>
        </p:txBody>
      </p:sp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4A7CC403-32D3-E545-8539-5C5CFFDBAB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6800" y="2152960"/>
            <a:ext cx="4914900" cy="356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0149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E198D15-0AC7-4D40-B74F-07D5FDEB8C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89763" y="711908"/>
            <a:ext cx="12012473" cy="5148202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444407-9C2B-7B4A-A55C-E528737518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14161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F79CB31-8A93-2349-9E3A-ADD43071AC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36923" y="804334"/>
            <a:ext cx="9318154" cy="5249332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07631C-88A3-934A-90E8-CFDFAE5A3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 vert="horz" lIns="18288" tIns="45720" rIns="18288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D57F1E4F-1CFF-5643-939E-02111984F565}" type="slidenum">
              <a:rPr 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9662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2435CA0C-68C2-7742-B9B9-2E89D64D74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908313" y="798024"/>
            <a:ext cx="8699791" cy="5419895"/>
          </a:xfr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861995C3-CCB6-034C-A8C3-BFE31BB5D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16569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2435CA0C-68C2-7742-B9B9-2E89D64D74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908313" y="857007"/>
            <a:ext cx="8699792" cy="5301928"/>
          </a:xfr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861995C3-CCB6-034C-A8C3-BFE31BB5D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14824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2435CA0C-68C2-7742-B9B9-2E89D64D74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987211" y="857007"/>
            <a:ext cx="8667537" cy="5301928"/>
          </a:xfr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861995C3-CCB6-034C-A8C3-BFE31BB5D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3250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2435CA0C-68C2-7742-B9B9-2E89D64D74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2045068" y="857007"/>
            <a:ext cx="8713853" cy="5301928"/>
          </a:xfr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861995C3-CCB6-034C-A8C3-BFE31BB5D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81990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2435CA0C-68C2-7742-B9B9-2E89D64D74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749286" y="834887"/>
            <a:ext cx="8892209" cy="5336623"/>
          </a:xfr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861995C3-CCB6-034C-A8C3-BFE31BB5D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91892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0061A18-7EB4-C448-A271-4FDE42449F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3659" y="143779"/>
            <a:ext cx="11124681" cy="657044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4BC3B02-928F-C94C-B7F3-F70B7FA22E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86600" y="927652"/>
            <a:ext cx="4038081" cy="1431235"/>
          </a:xfrm>
        </p:spPr>
        <p:txBody>
          <a:bodyPr/>
          <a:lstStyle/>
          <a:p>
            <a:pPr algn="ctr"/>
            <a:r>
              <a:rPr lang="en-US" sz="3600" dirty="0"/>
              <a:t>Hollywood is a big deal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F24C64-E967-9A47-8E95-88B673E934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86600" y="2845705"/>
            <a:ext cx="4038081" cy="187207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But nobody records their budget</a:t>
            </a:r>
          </a:p>
          <a:p>
            <a:r>
              <a:rPr lang="en-US" dirty="0"/>
              <a:t>20% of films in past 40 years have no budget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B2BCBE-7218-DD46-BCA5-2D320672CF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26240" y="6492240"/>
            <a:ext cx="365760" cy="365760"/>
          </a:xfrm>
        </p:spPr>
        <p:txBody>
          <a:bodyPr/>
          <a:lstStyle/>
          <a:p>
            <a:fld id="{D57F1E4F-1CFF-5643-939E-02111984F56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56657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FE7E5C-E5E2-5942-A78D-41D121C6A2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7704" y="871926"/>
            <a:ext cx="3616977" cy="1354439"/>
          </a:xfrm>
        </p:spPr>
        <p:txBody>
          <a:bodyPr/>
          <a:lstStyle/>
          <a:p>
            <a:pPr algn="ctr"/>
            <a:r>
              <a:rPr lang="en-US" dirty="0"/>
              <a:t>medium fish only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494F8A-D2B3-BC49-8244-0F2126FE73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26240" y="6492240"/>
            <a:ext cx="365760" cy="365760"/>
          </a:xfrm>
        </p:spPr>
        <p:txBody>
          <a:bodyPr/>
          <a:lstStyle/>
          <a:p>
            <a:fld id="{D57F1E4F-1CFF-5643-939E-02111984F565}" type="slidenum">
              <a:rPr lang="en-US" smtClean="0"/>
              <a:t>3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AF9BC5-E706-0840-8E97-BE701FDED8D6}"/>
              </a:ext>
            </a:extLst>
          </p:cNvPr>
          <p:cNvSpPr txBox="1"/>
          <p:nvPr/>
        </p:nvSpPr>
        <p:spPr>
          <a:xfrm>
            <a:off x="7507704" y="2584174"/>
            <a:ext cx="361697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Gross between $1 and $250 million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Budgets &gt; $1 million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pic>
        <p:nvPicPr>
          <p:cNvPr id="12" name="Content Placeholder 12">
            <a:extLst>
              <a:ext uri="{FF2B5EF4-FFF2-40B4-BE49-F238E27FC236}">
                <a16:creationId xmlns:a16="http://schemas.microsoft.com/office/drawing/2014/main" id="{5230D942-A4E2-B647-B380-59EDC05B4C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1200" y="871926"/>
            <a:ext cx="6375400" cy="4932150"/>
          </a:xfr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1C26606-1124-4547-8885-755A23D2B463}"/>
              </a:ext>
            </a:extLst>
          </p:cNvPr>
          <p:cNvCxnSpPr>
            <a:cxnSpLocks/>
          </p:cNvCxnSpPr>
          <p:nvPr/>
        </p:nvCxnSpPr>
        <p:spPr>
          <a:xfrm flipV="1">
            <a:off x="4625009" y="1179445"/>
            <a:ext cx="0" cy="4015407"/>
          </a:xfrm>
          <a:prstGeom prst="line">
            <a:avLst/>
          </a:prstGeom>
          <a:ln w="9525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E162FD23-64F8-E54C-BB72-CCDB8DFEC1C6}"/>
              </a:ext>
            </a:extLst>
          </p:cNvPr>
          <p:cNvSpPr txBox="1"/>
          <p:nvPr/>
        </p:nvSpPr>
        <p:spPr>
          <a:xfrm>
            <a:off x="4002156" y="1349090"/>
            <a:ext cx="7369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Helvetica" pitchFamily="2" charset="0"/>
              </a:rPr>
              <a:t>$1M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6173A46-8D7B-114A-A355-70A6233DA367}"/>
              </a:ext>
            </a:extLst>
          </p:cNvPr>
          <p:cNvCxnSpPr>
            <a:cxnSpLocks/>
          </p:cNvCxnSpPr>
          <p:nvPr/>
        </p:nvCxnSpPr>
        <p:spPr>
          <a:xfrm flipV="1">
            <a:off x="6056243" y="1179445"/>
            <a:ext cx="0" cy="4055165"/>
          </a:xfrm>
          <a:prstGeom prst="line">
            <a:avLst/>
          </a:prstGeom>
          <a:ln w="9525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36967E67-EC15-2B49-9025-EBBB67C0735E}"/>
              </a:ext>
            </a:extLst>
          </p:cNvPr>
          <p:cNvSpPr txBox="1"/>
          <p:nvPr/>
        </p:nvSpPr>
        <p:spPr>
          <a:xfrm>
            <a:off x="6056243" y="1349090"/>
            <a:ext cx="10303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Helvetica" pitchFamily="2" charset="0"/>
              </a:rPr>
              <a:t>$250M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35A399E-B4A9-CD49-BD62-661A83484F54}"/>
              </a:ext>
            </a:extLst>
          </p:cNvPr>
          <p:cNvSpPr/>
          <p:nvPr/>
        </p:nvSpPr>
        <p:spPr>
          <a:xfrm>
            <a:off x="4625009" y="1179445"/>
            <a:ext cx="1431234" cy="4055165"/>
          </a:xfrm>
          <a:prstGeom prst="rect">
            <a:avLst/>
          </a:prstGeom>
          <a:solidFill>
            <a:srgbClr val="FF0000">
              <a:alpha val="1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1534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D18F5C5-8FEB-3544-A7F7-1838AD1D7B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444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4DE5A4-5136-6A44-8F4C-A5BA86A6B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 vert="horz" lIns="18288" tIns="45720" rIns="18288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D57F1E4F-1CFF-5643-939E-02111984F565}" type="slidenum">
              <a:rPr 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4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CBBA268-C307-4A4F-AC8E-DF765DC01E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3982" y="394849"/>
            <a:ext cx="4512018" cy="665326"/>
          </a:xfrm>
          <a:solidFill>
            <a:srgbClr val="FFFFFF">
              <a:alpha val="75000"/>
            </a:srgbClr>
          </a:solidFill>
        </p:spPr>
        <p:txBody>
          <a:bodyPr/>
          <a:lstStyle/>
          <a:p>
            <a:pPr algn="ctr"/>
            <a:r>
              <a:rPr lang="en-US" sz="3600" dirty="0"/>
              <a:t>Scoring Impact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759166C-5457-D943-9A66-1718DFF0A8EE}"/>
              </a:ext>
            </a:extLst>
          </p:cNvPr>
          <p:cNvSpPr txBox="1"/>
          <p:nvPr/>
        </p:nvSpPr>
        <p:spPr>
          <a:xfrm>
            <a:off x="4258917" y="2951946"/>
            <a:ext cx="5655365" cy="1815882"/>
          </a:xfrm>
          <a:prstGeom prst="rect">
            <a:avLst/>
          </a:prstGeom>
          <a:solidFill>
            <a:srgbClr val="FFFFFF">
              <a:alpha val="75000"/>
            </a:srgbClr>
          </a:solidFill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How to gauge box-office power</a:t>
            </a:r>
          </a:p>
          <a:p>
            <a:r>
              <a:rPr lang="en-US" sz="2800" dirty="0"/>
              <a:t>     of people?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Take median of previous film grosses</a:t>
            </a:r>
          </a:p>
        </p:txBody>
      </p:sp>
    </p:spTree>
    <p:extLst>
      <p:ext uri="{BB962C8B-B14F-4D97-AF65-F5344CB8AC3E}">
        <p14:creationId xmlns:p14="http://schemas.microsoft.com/office/powerpoint/2010/main" val="15890154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FE7E5C-E5E2-5942-A78D-41D121C6A2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200" y="568135"/>
            <a:ext cx="3516243" cy="929362"/>
          </a:xfrm>
        </p:spPr>
        <p:txBody>
          <a:bodyPr/>
          <a:lstStyle/>
          <a:p>
            <a:pPr algn="ctr"/>
            <a:r>
              <a:rPr lang="en-US" dirty="0"/>
              <a:t>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494F8A-D2B3-BC49-8244-0F2126FE73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26240" y="6492240"/>
            <a:ext cx="365760" cy="365760"/>
          </a:xfrm>
        </p:spPr>
        <p:txBody>
          <a:bodyPr/>
          <a:lstStyle/>
          <a:p>
            <a:fld id="{D57F1E4F-1CFF-5643-939E-02111984F565}" type="slidenum">
              <a:rPr lang="en-US" smtClean="0"/>
              <a:t>5</a:t>
            </a:fld>
            <a:endParaRPr lang="en-US" dirty="0"/>
          </a:p>
        </p:txBody>
      </p:sp>
      <p:pic>
        <p:nvPicPr>
          <p:cNvPr id="12" name="Content Placeholder 12">
            <a:extLst>
              <a:ext uri="{FF2B5EF4-FFF2-40B4-BE49-F238E27FC236}">
                <a16:creationId xmlns:a16="http://schemas.microsoft.com/office/drawing/2014/main" id="{5230D942-A4E2-B647-B380-59EDC05B4C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017122" y="1219511"/>
            <a:ext cx="6375400" cy="4629166"/>
          </a:xfrm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E6AE6963-7D52-314D-8ED0-2CFC140DB8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2795924"/>
              </p:ext>
            </p:extLst>
          </p:nvPr>
        </p:nvGraphicFramePr>
        <p:xfrm>
          <a:off x="1166189" y="2097893"/>
          <a:ext cx="2606264" cy="28584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303132">
                  <a:extLst>
                    <a:ext uri="{9D8B030D-6E8A-4147-A177-3AD203B41FA5}">
                      <a16:colId xmlns:a16="http://schemas.microsoft.com/office/drawing/2014/main" val="3272384651"/>
                    </a:ext>
                  </a:extLst>
                </a:gridCol>
                <a:gridCol w="1303132">
                  <a:extLst>
                    <a:ext uri="{9D8B030D-6E8A-4147-A177-3AD203B41FA5}">
                      <a16:colId xmlns:a16="http://schemas.microsoft.com/office/drawing/2014/main" val="2159686502"/>
                    </a:ext>
                  </a:extLst>
                </a:gridCol>
              </a:tblGrid>
              <a:tr h="571684">
                <a:tc gridSpan="2"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OLS Poly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b="0" baseline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2101238"/>
                  </a:ext>
                </a:extLst>
              </a:tr>
              <a:tr h="571684">
                <a:tc>
                  <a:txBody>
                    <a:bodyPr/>
                    <a:lstStyle/>
                    <a:p>
                      <a:pPr algn="r"/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R</a:t>
                      </a:r>
                      <a:r>
                        <a:rPr lang="en-US" sz="2400" b="1" baseline="300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0.332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2286761"/>
                  </a:ext>
                </a:extLst>
              </a:tr>
              <a:tr h="571684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Adj R</a:t>
                      </a:r>
                      <a:r>
                        <a:rPr lang="en-US" sz="2400" b="1" baseline="300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C00000"/>
                          </a:solidFill>
                        </a:rPr>
                        <a:t>0.327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4300674"/>
                  </a:ext>
                </a:extLst>
              </a:tr>
              <a:tr h="571684">
                <a:tc>
                  <a:txBody>
                    <a:bodyPr/>
                    <a:lstStyle/>
                    <a:p>
                      <a:pPr algn="r"/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MAE</a:t>
                      </a:r>
                      <a:endParaRPr lang="en-US" sz="2400" b="1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$28.6M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4354862"/>
                  </a:ext>
                </a:extLst>
              </a:tr>
              <a:tr h="571684">
                <a:tc>
                  <a:txBody>
                    <a:bodyPr/>
                    <a:lstStyle/>
                    <a:p>
                      <a:pPr algn="r"/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RMSE</a:t>
                      </a:r>
                      <a:endParaRPr lang="en-US" sz="2400" b="1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$1.75M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9413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149510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FE7E5C-E5E2-5942-A78D-41D121C6A2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200" y="568135"/>
            <a:ext cx="3516243" cy="929362"/>
          </a:xfrm>
        </p:spPr>
        <p:txBody>
          <a:bodyPr/>
          <a:lstStyle/>
          <a:p>
            <a:pPr algn="ctr"/>
            <a:r>
              <a:rPr lang="en-US" sz="4000" dirty="0"/>
              <a:t>Takeaways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494F8A-D2B3-BC49-8244-0F2126FE73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26240" y="6492240"/>
            <a:ext cx="365760" cy="365760"/>
          </a:xfrm>
        </p:spPr>
        <p:txBody>
          <a:bodyPr/>
          <a:lstStyle/>
          <a:p>
            <a:fld id="{D57F1E4F-1CFF-5643-939E-02111984F565}" type="slidenum">
              <a:rPr lang="en-US" smtClean="0"/>
              <a:t>6</a:t>
            </a:fld>
            <a:endParaRPr lang="en-US" dirty="0"/>
          </a:p>
        </p:txBody>
      </p:sp>
      <p:pic>
        <p:nvPicPr>
          <p:cNvPr id="12" name="Content Placeholder 12">
            <a:extLst>
              <a:ext uri="{FF2B5EF4-FFF2-40B4-BE49-F238E27FC236}">
                <a16:creationId xmlns:a16="http://schemas.microsoft.com/office/drawing/2014/main" id="{5230D942-A4E2-B647-B380-59EDC05B4C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4803200" y="874644"/>
            <a:ext cx="6803244" cy="5345406"/>
          </a:xfr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D226596-16AD-3C4C-8997-E3104AE4B963}"/>
              </a:ext>
            </a:extLst>
          </p:cNvPr>
          <p:cNvSpPr txBox="1">
            <a:spLocks/>
          </p:cNvSpPr>
          <p:nvPr/>
        </p:nvSpPr>
        <p:spPr>
          <a:xfrm>
            <a:off x="711200" y="2059498"/>
            <a:ext cx="3516243" cy="36594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Budget is (unsurprisingly) the most accurate predictor of gross</a:t>
            </a:r>
          </a:p>
          <a:p>
            <a:r>
              <a:rPr lang="en-US" dirty="0"/>
              <a:t>Also distributor (studio)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17331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12">
            <a:extLst>
              <a:ext uri="{FF2B5EF4-FFF2-40B4-BE49-F238E27FC236}">
                <a16:creationId xmlns:a16="http://schemas.microsoft.com/office/drawing/2014/main" id="{568F40BF-6A9A-AA4D-8AA6-859679B9F9D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38738" y="292402"/>
            <a:ext cx="10714523" cy="63535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DC85180-7D0F-F144-B7FF-1CC43A3C4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86600" y="792410"/>
            <a:ext cx="4038081" cy="758091"/>
          </a:xfrm>
        </p:spPr>
        <p:txBody>
          <a:bodyPr/>
          <a:lstStyle/>
          <a:p>
            <a:r>
              <a:rPr lang="en-US" sz="3600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57A5F8-720A-E54A-8341-5DEA7FC75F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86600" y="1868558"/>
            <a:ext cx="4038082" cy="3087756"/>
          </a:xfrm>
        </p:spPr>
        <p:txBody>
          <a:bodyPr>
            <a:normAutofit/>
          </a:bodyPr>
          <a:lstStyle/>
          <a:p>
            <a:r>
              <a:rPr lang="en-US" sz="2400" dirty="0"/>
              <a:t>Film festival data</a:t>
            </a:r>
          </a:p>
          <a:p>
            <a:r>
              <a:rPr lang="en-US" sz="2400" dirty="0"/>
              <a:t>Separate model for blockbusters</a:t>
            </a:r>
          </a:p>
          <a:p>
            <a:r>
              <a:rPr lang="en-US" sz="2400" dirty="0"/>
              <a:t>Predict budget from other params</a:t>
            </a:r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997CC1-A4C8-9A4E-8B0E-3DB42E6473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26240" y="6463085"/>
            <a:ext cx="365760" cy="365760"/>
          </a:xfrm>
        </p:spPr>
        <p:txBody>
          <a:bodyPr/>
          <a:lstStyle/>
          <a:p>
            <a:fld id="{D57F1E4F-1CFF-5643-939E-02111984F565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29778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6A1AD-52E1-DB45-A97F-F1CD35AFFA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D7FC99-AA83-F54F-8891-EDEBB5438A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64D508-9693-F745-B9C4-CA43E092F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51233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3B339DE-896F-244D-AABA-23B695F984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96318" y="355055"/>
            <a:ext cx="9399363" cy="604574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4D03F9-2587-914A-8E2B-FA436A871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87431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</TotalTime>
  <Words>132</Words>
  <Application>Microsoft Macintosh PowerPoint</Application>
  <PresentationFormat>Widescreen</PresentationFormat>
  <Paragraphs>50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Gill Sans MT</vt:lpstr>
      <vt:lpstr>Helvetica</vt:lpstr>
      <vt:lpstr>Parcel</vt:lpstr>
      <vt:lpstr>Not blockbusters, Still Hollywood</vt:lpstr>
      <vt:lpstr>Hollywood is a big deal</vt:lpstr>
      <vt:lpstr>medium fish only</vt:lpstr>
      <vt:lpstr>Scoring Impact</vt:lpstr>
      <vt:lpstr>Results</vt:lpstr>
      <vt:lpstr>Takeaways</vt:lpstr>
      <vt:lpstr>Future Work</vt:lpstr>
      <vt:lpstr>Appendix</vt:lpstr>
      <vt:lpstr>PowerPoint Presentation</vt:lpstr>
      <vt:lpstr>LASSO &amp; Ridge regressions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Not blockbusters</dc:title>
  <dc:creator>Jonathan Chu</dc:creator>
  <cp:lastModifiedBy>Jonathan Chu</cp:lastModifiedBy>
  <cp:revision>11</cp:revision>
  <dcterms:created xsi:type="dcterms:W3CDTF">2020-04-17T04:23:35Z</dcterms:created>
  <dcterms:modified xsi:type="dcterms:W3CDTF">2020-04-17T06:33:39Z</dcterms:modified>
</cp:coreProperties>
</file>